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63" r:id="rId1"/>
  </p:sldMasterIdLst>
  <p:sldIdLst>
    <p:sldId id="256" r:id="rId2"/>
    <p:sldId id="273" r:id="rId3"/>
    <p:sldId id="274" r:id="rId4"/>
    <p:sldId id="264" r:id="rId5"/>
    <p:sldId id="263" r:id="rId6"/>
    <p:sldId id="275" r:id="rId7"/>
    <p:sldId id="282" r:id="rId8"/>
    <p:sldId id="276" r:id="rId9"/>
    <p:sldId id="277" r:id="rId10"/>
    <p:sldId id="278" r:id="rId11"/>
    <p:sldId id="268" r:id="rId12"/>
    <p:sldId id="283" r:id="rId13"/>
    <p:sldId id="280" r:id="rId14"/>
    <p:sldId id="261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FED499C-72E6-4599-BC8D-34C8E6B406D7}" type="datetimeFigureOut">
              <a:rPr lang="pl-PL" smtClean="0"/>
              <a:t>06.06.2023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6AD6B0B-F081-4314-9956-29BFBEFFCACB}" type="slidenum">
              <a:rPr lang="pl-PL" smtClean="0"/>
              <a:t>‹#›</a:t>
            </a:fld>
            <a:endParaRPr lang="pl-PL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277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499C-72E6-4599-BC8D-34C8E6B406D7}" type="datetimeFigureOut">
              <a:rPr lang="pl-PL" smtClean="0"/>
              <a:t>06.06.2023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6B0B-F081-4314-9956-29BFBEFFC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2848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499C-72E6-4599-BC8D-34C8E6B406D7}" type="datetimeFigureOut">
              <a:rPr lang="pl-PL" smtClean="0"/>
              <a:t>06.06.2023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6B0B-F081-4314-9956-29BFBEFFC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047673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499C-72E6-4599-BC8D-34C8E6B406D7}" type="datetimeFigureOut">
              <a:rPr lang="pl-PL" smtClean="0"/>
              <a:t>06.06.2023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6B0B-F081-4314-9956-29BFBEFFC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7839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499C-72E6-4599-BC8D-34C8E6B406D7}" type="datetimeFigureOut">
              <a:rPr lang="pl-PL" smtClean="0"/>
              <a:t>06.06.2023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6B0B-F081-4314-9956-29BFBEFFCACB}" type="slidenum">
              <a:rPr lang="pl-PL" smtClean="0"/>
              <a:t>‹#›</a:t>
            </a:fld>
            <a:endParaRPr lang="pl-PL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001233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499C-72E6-4599-BC8D-34C8E6B406D7}" type="datetimeFigureOut">
              <a:rPr lang="pl-PL" smtClean="0"/>
              <a:t>06.06.2023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6B0B-F081-4314-9956-29BFBEFFC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249781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499C-72E6-4599-BC8D-34C8E6B406D7}" type="datetimeFigureOut">
              <a:rPr lang="pl-PL" smtClean="0"/>
              <a:t>06.06.2023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6B0B-F081-4314-9956-29BFBEFFC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135642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499C-72E6-4599-BC8D-34C8E6B406D7}" type="datetimeFigureOut">
              <a:rPr lang="pl-PL" smtClean="0"/>
              <a:t>06.06.2023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6B0B-F081-4314-9956-29BFBEFFC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1670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499C-72E6-4599-BC8D-34C8E6B406D7}" type="datetimeFigureOut">
              <a:rPr lang="pl-PL" smtClean="0"/>
              <a:t>06.06.2023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6B0B-F081-4314-9956-29BFBEFFC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1263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499C-72E6-4599-BC8D-34C8E6B406D7}" type="datetimeFigureOut">
              <a:rPr lang="pl-PL" smtClean="0"/>
              <a:t>06.06.2023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6B0B-F081-4314-9956-29BFBEFFC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21281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D499C-72E6-4599-BC8D-34C8E6B406D7}" type="datetimeFigureOut">
              <a:rPr lang="pl-PL" smtClean="0"/>
              <a:t>06.06.2023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AD6B0B-F081-4314-9956-29BFBEFFC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91001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8FED499C-72E6-4599-BC8D-34C8E6B406D7}" type="datetimeFigureOut">
              <a:rPr lang="pl-PL" smtClean="0"/>
              <a:t>06.06.2023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86AD6B0B-F081-4314-9956-29BFBEFFCAC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4396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4" r:id="rId1"/>
    <p:sldLayoutId id="2147483965" r:id="rId2"/>
    <p:sldLayoutId id="2147483966" r:id="rId3"/>
    <p:sldLayoutId id="2147483967" r:id="rId4"/>
    <p:sldLayoutId id="2147483968" r:id="rId5"/>
    <p:sldLayoutId id="2147483969" r:id="rId6"/>
    <p:sldLayoutId id="2147483970" r:id="rId7"/>
    <p:sldLayoutId id="2147483971" r:id="rId8"/>
    <p:sldLayoutId id="2147483972" r:id="rId9"/>
    <p:sldLayoutId id="2147483973" r:id="rId10"/>
    <p:sldLayoutId id="21474839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package" Target="../embeddings/Microsoft_Word_Document.docx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oloniusz.pl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pl.indeed.com/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D75A1526-B33E-42BD-87D9-CF9D96D082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80" y="802299"/>
            <a:ext cx="8637072" cy="1722788"/>
          </a:xfrm>
        </p:spPr>
        <p:txBody>
          <a:bodyPr>
            <a:normAutofit/>
          </a:bodyPr>
          <a:lstStyle/>
          <a:p>
            <a:r>
              <a:rPr lang="pl-PL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Internet źródłem informacji </a:t>
            </a:r>
            <a:br>
              <a:rPr lang="pl-PL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 ofertach pracy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CB991689-0EA0-44E0-A126-B42A907286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l-PL" dirty="0"/>
              <a:t>                                                           </a:t>
            </a: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POWIATOWY URZĄD </a:t>
            </a:r>
            <a:r>
              <a:rPr lang="pl-PL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 </a:t>
            </a:r>
            <a:br>
              <a:rPr lang="pl-PL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		W </a:t>
            </a: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TARNOWIE</a:t>
            </a:r>
          </a:p>
        </p:txBody>
      </p:sp>
    </p:spTree>
    <p:extLst>
      <p:ext uri="{BB962C8B-B14F-4D97-AF65-F5344CB8AC3E}">
        <p14:creationId xmlns:p14="http://schemas.microsoft.com/office/powerpoint/2010/main" val="28315571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FC29EEB-EB02-484E-B175-71EABF9CF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261145"/>
          </a:xfrm>
        </p:spPr>
        <p:txBody>
          <a:bodyPr/>
          <a:lstStyle/>
          <a:p>
            <a:r>
              <a:rPr lang="pl-PL" sz="2800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ZAWODOWE  SERWISY  SPOŁECZNOŚCIOWE</a:t>
            </a:r>
            <a:br>
              <a:rPr lang="pl-PL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</a:br>
            <a:endParaRPr lang="pl-PL" dirty="0"/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B59CA89-D421-4354-BE8A-1D61F7DA4872}"/>
              </a:ext>
            </a:extLst>
          </p:cNvPr>
          <p:cNvSpPr txBox="1"/>
          <p:nvPr/>
        </p:nvSpPr>
        <p:spPr>
          <a:xfrm>
            <a:off x="1373698" y="2080118"/>
            <a:ext cx="9681156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linkedin.com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to absolutna podstawa. Zanim zaczniesz przeglądać oferty pracy, stań się widoczny dla pracodawcy, zakładając (uaktualniając) profil w tym serwisie. Niezależnie od tego czy jesteś studentem i szukasz praktyki, czy Twój staż pracy wynosi 10 lat. Na LinkedIn znajdziesz też oferty pracy - również te niepublikowane w innych serwisach.</a:t>
            </a: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6819818-1D16-4F41-A7FC-77CF4B2064F6}"/>
              </a:ext>
            </a:extLst>
          </p:cNvPr>
          <p:cNvSpPr txBox="1"/>
          <p:nvPr/>
        </p:nvSpPr>
        <p:spPr>
          <a:xfrm>
            <a:off x="1373698" y="3429000"/>
            <a:ext cx="9681155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goldenline.pl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serwis społeczności zawodów,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zbudujesz swoją sieć kontaktów biznesowych, ale także skorzystasz z wyszukiwarki ofert pracy. Możesz dodatkowo sprawdzić opinie o pracodawcach oraz znaleźć aktualne raporty dotyczące płac. Sprawdź koniecznie przed rozmową kwalifikacyjną.</a:t>
            </a:r>
          </a:p>
        </p:txBody>
      </p:sp>
    </p:spTree>
    <p:extLst>
      <p:ext uri="{BB962C8B-B14F-4D97-AF65-F5344CB8AC3E}">
        <p14:creationId xmlns:p14="http://schemas.microsoft.com/office/powerpoint/2010/main" val="24854253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6907B84-14BF-458F-9DB7-5B7327415C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02391" y="156595"/>
            <a:ext cx="9875520" cy="1356360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STRONY FIRM DORADCZYCH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67481EEB-2B19-4063-9CF6-23DEFB79D795}"/>
              </a:ext>
            </a:extLst>
          </p:cNvPr>
          <p:cNvSpPr txBox="1"/>
          <p:nvPr/>
        </p:nvSpPr>
        <p:spPr>
          <a:xfrm>
            <a:off x="1382086" y="1270661"/>
            <a:ext cx="10102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www.hrk.pl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łatwo możesz wyszukać konkretną ofertę, zarejestrować się w bazie danych. Znajdziesz wiele artykułów, porad, testów i psychozabaw; </a:t>
            </a:r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E8C9D223-C866-4E58-8C4B-641E2904124C}"/>
              </a:ext>
            </a:extLst>
          </p:cNvPr>
          <p:cNvSpPr txBox="1"/>
          <p:nvPr/>
        </p:nvSpPr>
        <p:spPr>
          <a:xfrm>
            <a:off x="1302391" y="2025670"/>
            <a:ext cx="101024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www.bigram.pl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na stronie są konkretne oferty pracy, możesz się też w każdej chwili zarejestrować w bazie danych. Znajdziesz też podstawowe porady prawne</a:t>
            </a:r>
          </a:p>
        </p:txBody>
      </p:sp>
      <p:sp>
        <p:nvSpPr>
          <p:cNvPr id="3" name="Tytuł 1">
            <a:extLst>
              <a:ext uri="{FF2B5EF4-FFF2-40B4-BE49-F238E27FC236}">
                <a16:creationId xmlns:a16="http://schemas.microsoft.com/office/drawing/2014/main" id="{13E903C0-9E61-8491-D8D0-519E63CE89BD}"/>
              </a:ext>
            </a:extLst>
          </p:cNvPr>
          <p:cNvSpPr txBox="1">
            <a:spLocks/>
          </p:cNvSpPr>
          <p:nvPr/>
        </p:nvSpPr>
        <p:spPr>
          <a:xfrm>
            <a:off x="1302391" y="2821169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STRONY RZĄDOWE</a:t>
            </a: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E976461E-E39C-F5B6-AB1A-3123BA38FA2D}"/>
              </a:ext>
            </a:extLst>
          </p:cNvPr>
          <p:cNvSpPr txBox="1"/>
          <p:nvPr/>
        </p:nvSpPr>
        <p:spPr>
          <a:xfrm>
            <a:off x="1302391" y="3778968"/>
            <a:ext cx="766963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https://nabory.kprm.gov.pl/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– praca w służbie cywilnej</a:t>
            </a:r>
          </a:p>
        </p:txBody>
      </p:sp>
      <p:pic>
        <p:nvPicPr>
          <p:cNvPr id="7" name="Obraz 6">
            <a:extLst>
              <a:ext uri="{FF2B5EF4-FFF2-40B4-BE49-F238E27FC236}">
                <a16:creationId xmlns:a16="http://schemas.microsoft.com/office/drawing/2014/main" id="{5BB203B6-79AD-C604-2A96-D04E22A4869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3272" y="432669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07516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iekt 4">
            <a:extLst>
              <a:ext uri="{FF2B5EF4-FFF2-40B4-BE49-F238E27FC236}">
                <a16:creationId xmlns:a16="http://schemas.microsoft.com/office/drawing/2014/main" id="{D01EBF37-5219-0FEA-254D-8A885843C51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19065947"/>
              </p:ext>
            </p:extLst>
          </p:nvPr>
        </p:nvGraphicFramePr>
        <p:xfrm>
          <a:off x="3684588" y="439738"/>
          <a:ext cx="5019675" cy="7377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2" imgW="5902509" imgH="8680806" progId="Word.Document.12">
                  <p:embed/>
                </p:oleObj>
              </mc:Choice>
              <mc:Fallback>
                <p:oleObj name="Document" r:id="rId2" imgW="5902509" imgH="868080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3684588" y="439738"/>
                        <a:ext cx="5019675" cy="7377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04348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C3288F5-DD6D-4857-9A08-71C04ECBD8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Potrzebujesz pomocy – skontaktuj się z doradcą zawodowym</a:t>
            </a: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FEBB5898-0160-462A-BC92-9F774557AB33}"/>
              </a:ext>
            </a:extLst>
          </p:cNvPr>
          <p:cNvSpPr txBox="1"/>
          <p:nvPr/>
        </p:nvSpPr>
        <p:spPr>
          <a:xfrm>
            <a:off x="1451579" y="2602461"/>
            <a:ext cx="7549808" cy="213468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BARBARA BOROWICZ  14 6882352</a:t>
            </a:r>
            <a:endParaRPr lang="pl-PL" sz="2000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cs typeface="Times New Roman" panose="02020603050405020304" pitchFamily="18" charset="0"/>
              </a:rPr>
              <a:t>ANNA MAŁEK		       </a:t>
            </a:r>
            <a:r>
              <a:rPr lang="pl-PL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14 6882382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MARTA PRZYBYŁEK      14 6882350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rgbClr val="002060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JOLANTA SMUTEK	       1</a:t>
            </a:r>
            <a:r>
              <a:rPr lang="pl-PL" sz="2000" dirty="0">
                <a:solidFill>
                  <a:srgbClr val="00206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4 6882384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pl-PL" sz="2000" dirty="0">
                <a:solidFill>
                  <a:srgbClr val="00206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6609907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A6F8C9E-5BD6-4242-8742-DDA8B84F7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rgbClr val="002060"/>
                </a:solidFill>
                <a:effectLst/>
              </a:rPr>
              <a:t>PIERWSZE KROKI W INTERNECIE – INTERNETOWE KONTO POCZTOWE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65A892C4-D5C7-4714-A028-E4AA83553E95}"/>
              </a:ext>
            </a:extLst>
          </p:cNvPr>
          <p:cNvSpPr txBox="1"/>
          <p:nvPr/>
        </p:nvSpPr>
        <p:spPr>
          <a:xfrm>
            <a:off x="1516311" y="2063502"/>
            <a:ext cx="61029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effectLst/>
                <a:latin typeface="Arial" panose="020B0604020202020204" pitchFamily="34" charset="0"/>
              </a:rPr>
              <a:t>Szukając pracy przez Internet, przede wszystkim należy mieć założone internetowe konto pocztowe. </a:t>
            </a:r>
            <a:endParaRPr lang="pl-PL" dirty="0"/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7016ED46-4E63-4CE7-B0CC-49EB2AE46B83}"/>
              </a:ext>
            </a:extLst>
          </p:cNvPr>
          <p:cNvSpPr txBox="1"/>
          <p:nvPr/>
        </p:nvSpPr>
        <p:spPr>
          <a:xfrm>
            <a:off x="1516311" y="2903015"/>
            <a:ext cx="610299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effectLst/>
                <a:latin typeface="Arial" panose="020B0604020202020204" pitchFamily="34" charset="0"/>
              </a:rPr>
              <a:t>Tę usługę bezpłatnie oferuje większość polskich portali.</a:t>
            </a:r>
            <a:endParaRPr lang="pl-PL" dirty="0"/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C1E649F8-D4CC-447A-99B5-8A8A6E01C3D0}"/>
              </a:ext>
            </a:extLst>
          </p:cNvPr>
          <p:cNvSpPr txBox="1"/>
          <p:nvPr/>
        </p:nvSpPr>
        <p:spPr>
          <a:xfrm>
            <a:off x="1516311" y="3501837"/>
            <a:ext cx="610299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effectLst/>
                <a:latin typeface="Arial" panose="020B0604020202020204" pitchFamily="34" charset="0"/>
              </a:rPr>
              <a:t>Z konta będziesz wysyłał dokumenty aplikacyjne do pracodawców i odbierał ich oferty. </a:t>
            </a:r>
            <a:endParaRPr lang="pl-PL" dirty="0"/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52AE0DD3-6FC1-4A8B-BA2F-09D6D8BD33C4}"/>
              </a:ext>
            </a:extLst>
          </p:cNvPr>
          <p:cNvSpPr txBox="1"/>
          <p:nvPr/>
        </p:nvSpPr>
        <p:spPr>
          <a:xfrm>
            <a:off x="1516311" y="4211133"/>
            <a:ext cx="728374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Adres poczty elektronicznej składa się z kilku elementów. Są to: identyﬁkator użytkownika, znak @ oraz pełna nazwa domenowa serwera poczty np. jan.nowak@poczta.fm</a:t>
            </a:r>
          </a:p>
        </p:txBody>
      </p:sp>
    </p:spTree>
    <p:extLst>
      <p:ext uri="{BB962C8B-B14F-4D97-AF65-F5344CB8AC3E}">
        <p14:creationId xmlns:p14="http://schemas.microsoft.com/office/powerpoint/2010/main" val="4194595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2F9BC980-F0B1-4D61-B892-B2F74D6ADCB0}"/>
              </a:ext>
            </a:extLst>
          </p:cNvPr>
          <p:cNvSpPr txBox="1"/>
          <p:nvPr/>
        </p:nvSpPr>
        <p:spPr>
          <a:xfrm>
            <a:off x="881193" y="423536"/>
            <a:ext cx="10041272" cy="701730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Aby poszukiwanie było efektywne warto mieć sprecyzowane oczekiwania i przemyślaną strategię działania.</a:t>
            </a:r>
          </a:p>
          <a:p>
            <a:pPr algn="just"/>
            <a:endParaRPr lang="pl-PL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pl-PL" b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arto skoncentrować się na takich aspektach, jak:</a:t>
            </a:r>
          </a:p>
          <a:p>
            <a:pPr algn="just"/>
            <a:endParaRPr lang="pl-PL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Oczekiwania pracodawców - </a:t>
            </a:r>
            <a:r>
              <a:rPr lang="pl-P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bądź na bieżąco z tym</a:t>
            </a:r>
            <a:r>
              <a:rPr lang="pl-PL" b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co dzieje się w branży. Czytaj ogłoszenia, pozwoli Ci to zapoznać się z wymaganiami pracodawcy oraz niezbędnymi  umiejętnościami na określone stanowiska pracy.</a:t>
            </a:r>
          </a:p>
          <a:p>
            <a:pPr algn="just"/>
            <a:endParaRPr lang="pl-PL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Reagowanie na ciekawe oferty -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systematycznie</a:t>
            </a:r>
            <a:r>
              <a:rPr lang="pl-PL" b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przeglądaj ogłoszenia i szybko odpowiadaj na interesujące Cię oferty – zwiększysz swoje szanse na to, że </a:t>
            </a:r>
            <a:r>
              <a:rPr lang="pl-P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pracodawca dostrzeże Twoje</a:t>
            </a:r>
            <a:r>
              <a:rPr lang="pl-PL" b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CV.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b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Przygotuj CV -</a:t>
            </a:r>
            <a:r>
              <a:rPr lang="pl-PL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pamiętaj aby CV było adekwatne do stanowiska, o które się ubiegasz, zamieść najważniejsze informacje o sobie. Kieruj </a:t>
            </a:r>
            <a:r>
              <a:rPr lang="pl-P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się zasadą: minimum słów, maksimum treści.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Twój wizerunek w sieci - </a:t>
            </a:r>
            <a:r>
              <a:rPr lang="pl-P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ostrożnie publikuj i udostępniaj informacje o sobie </a:t>
            </a:r>
            <a:br>
              <a:rPr lang="pl-P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ogólnodostępnych mediach (treści słowne, foto), miej na uwadze, że niektórzy pracodawcy mają zwyczaj szukania informacji o potencjalnych pracownikach, m.in. za pośrednictwem Internetu. </a:t>
            </a:r>
            <a:endParaRPr lang="pl-PL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4832624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le tekstowe 4">
            <a:extLst>
              <a:ext uri="{FF2B5EF4-FFF2-40B4-BE49-F238E27FC236}">
                <a16:creationId xmlns:a16="http://schemas.microsoft.com/office/drawing/2014/main" id="{913F53FE-61EF-43E0-BE94-1F653AB188C3}"/>
              </a:ext>
            </a:extLst>
          </p:cNvPr>
          <p:cNvSpPr txBox="1"/>
          <p:nvPr/>
        </p:nvSpPr>
        <p:spPr>
          <a:xfrm>
            <a:off x="794857" y="703756"/>
            <a:ext cx="99682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Rozwijaj swoją aktywność - w</a:t>
            </a:r>
            <a:r>
              <a:rPr lang="pl-P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arto też odwiedzać strony internetowe firm, które Cię interesują, sprawdzając </a:t>
            </a:r>
            <a:r>
              <a:rPr lang="pl-PL" b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czy firma</a:t>
            </a:r>
            <a:r>
              <a:rPr lang="pl-P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b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prowadzi aktualnie rekrutację. Nie pomijaj też witryn branżowych oraz bądź aktywny na forach a także bierz udział w targach pracy </a:t>
            </a:r>
            <a:br>
              <a:rPr lang="pl-PL" b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b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dniach otwartych w firmach.  </a:t>
            </a:r>
            <a:endParaRPr lang="pl-PL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C9412038-5A97-467C-B034-F14E6D66DCC9}"/>
              </a:ext>
            </a:extLst>
          </p:cNvPr>
          <p:cNvSpPr txBox="1"/>
          <p:nvPr/>
        </p:nvSpPr>
        <p:spPr>
          <a:xfrm>
            <a:off x="794857" y="2596608"/>
            <a:ext cx="99682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Dbałość o bezpieczeństwo w sieci - </a:t>
            </a:r>
            <a:r>
              <a:rPr lang="pl-PL" dirty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r>
              <a:rPr lang="pl-PL" b="0" dirty="0">
                <a:solidFill>
                  <a:srgbClr val="00B05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dpowiadając na ogłoszenia zamieszczone w Internecie, zachowuj ostrożność. Zanim zdecydujesz się wysłać CV, dowiedz się więcej na temat potencjalnego pracodawcy. W sieci pojawiają się oferty będące próbą wyłudzenia danych. </a:t>
            </a:r>
            <a:endParaRPr lang="pl-PL" b="1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71687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E553883-722F-467A-9128-19D54A45B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666" y="215318"/>
            <a:ext cx="9875520" cy="1356360"/>
          </a:xfrm>
        </p:spPr>
        <p:txBody>
          <a:bodyPr>
            <a:normAutofit/>
          </a:bodyPr>
          <a:lstStyle/>
          <a:p>
            <a:r>
              <a:rPr lang="pl-PL" sz="280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GDZIE SZUKAĆ OFERT PRACY?</a:t>
            </a:r>
            <a:endParaRPr lang="pl-PL" sz="4000" dirty="0"/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BF40EB7-4B5F-4E11-AA70-F8D835B9C2F7}"/>
              </a:ext>
            </a:extLst>
          </p:cNvPr>
          <p:cNvSpPr txBox="1"/>
          <p:nvPr/>
        </p:nvSpPr>
        <p:spPr>
          <a:xfrm>
            <a:off x="788849" y="1356472"/>
            <a:ext cx="6102990" cy="18004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endParaRPr lang="pl-PL" sz="1050" b="0" i="0" u="none" strike="noStrike" baseline="0" dirty="0">
              <a:solidFill>
                <a:srgbClr val="000000"/>
              </a:solidFill>
              <a:latin typeface="Verdana" panose="020B0604030504040204" pitchFamily="34" charset="0"/>
            </a:endParaRPr>
          </a:p>
          <a:p>
            <a:endParaRPr lang="pl-PL" sz="1050" b="0" i="0" u="none" strike="noStrike" baseline="0" dirty="0">
              <a:latin typeface="Verdana" panose="020B060403050404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0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PORTALE OGÓLNE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800" b="0" i="0" u="none" strike="noStrike" baseline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0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STRONY WWW FIRM Z BRANŻY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sz="1800" b="0" i="0" u="none" strike="noStrike" baseline="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0" i="0" u="none" strike="noStrike" baseline="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STRONY FIRM DORADCZYCH </a:t>
            </a:r>
          </a:p>
        </p:txBody>
      </p:sp>
    </p:spTree>
    <p:extLst>
      <p:ext uri="{BB962C8B-B14F-4D97-AF65-F5344CB8AC3E}">
        <p14:creationId xmlns:p14="http://schemas.microsoft.com/office/powerpoint/2010/main" val="22939751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8E64F02E-7AFB-4CF4-BE98-0D7EABF3A901}"/>
              </a:ext>
            </a:extLst>
          </p:cNvPr>
          <p:cNvSpPr txBox="1"/>
          <p:nvPr/>
        </p:nvSpPr>
        <p:spPr>
          <a:xfrm>
            <a:off x="912302" y="2124336"/>
            <a:ext cx="996821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oferty.praca.gov.pl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</a:t>
            </a:r>
            <a:r>
              <a:rPr lang="pl-PL" sz="1800" b="1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państwowy serwis z ofertami pracy, gdzie znajdziesz szeroką możliwość doboru filtrów wyszukujących, a także kalendarz targów, giełd i szkoleń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3E6CD998-D15A-490F-992D-0F8D7680E780}"/>
              </a:ext>
            </a:extLst>
          </p:cNvPr>
          <p:cNvSpPr txBox="1"/>
          <p:nvPr/>
        </p:nvSpPr>
        <p:spPr>
          <a:xfrm>
            <a:off x="853579" y="2779706"/>
            <a:ext cx="99682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pracuj.pl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wyszukiwarka ofert pracy, kreator cv, profile pracodawców, porady w obszarze poszukiwania pracy, kalkulator wynagrodzeń i wiele innych opcji. Pracę możesz szukać regionalnie lub w całej Polsce, możesz zaznaczyć opcję według określonych stanowisk zawodowych 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D3D80FB9-2C67-43EF-9190-808ADF9D5D4F}"/>
              </a:ext>
            </a:extLst>
          </p:cNvPr>
          <p:cNvSpPr txBox="1"/>
          <p:nvPr/>
        </p:nvSpPr>
        <p:spPr>
          <a:xfrm>
            <a:off x="853579" y="4074897"/>
            <a:ext cx="9968218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infopraca.pl</a:t>
            </a:r>
            <a:r>
              <a:rPr lang="pl-PL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InfoPraca.pl posiada aktualnie niemal 25 000 ofert pracy. Aplikacje kandydatów nie pozostają bez odpowiedzi – na każdym etapie rekrutacji wiadomo, jakie decyzje podejmuje pracodawca. Wyróżnikiem jest bardzo często uaktualniany blog i Job Alert – oferty pracy wysyłane na skrzynkę e-mail z częstotliwością określoną przez użytkowników.</a:t>
            </a: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0646E845-9825-45FC-AA82-49C1E70F77E3}"/>
              </a:ext>
            </a:extLst>
          </p:cNvPr>
          <p:cNvSpPr txBox="1"/>
          <p:nvPr/>
        </p:nvSpPr>
        <p:spPr>
          <a:xfrm>
            <a:off x="853580" y="5464950"/>
            <a:ext cx="996821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praca.pl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oferty pracy z Polski, a także z zagranicy. Wyszukiwanie poprzez lokalizacje oraz branże. Interesująca opcja: wyszukiwanie z zaznaczeniem agencji pracy. Do tego artykuły z poradami dotyczącymi rozwoju zawodowego oraz profile pracodawcy.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ytuł 1">
            <a:extLst>
              <a:ext uri="{FF2B5EF4-FFF2-40B4-BE49-F238E27FC236}">
                <a16:creationId xmlns:a16="http://schemas.microsoft.com/office/drawing/2014/main" id="{047C5D40-F4D0-79E7-57EC-39E4374609C9}"/>
              </a:ext>
            </a:extLst>
          </p:cNvPr>
          <p:cNvSpPr txBox="1">
            <a:spLocks/>
          </p:cNvSpPr>
          <p:nvPr/>
        </p:nvSpPr>
        <p:spPr>
          <a:xfrm>
            <a:off x="1158240" y="393904"/>
            <a:ext cx="9875520" cy="430635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>
                <a:solidFill>
                  <a:srgbClr val="002060"/>
                </a:solidFill>
                <a:latin typeface="Arial" panose="020B0604020202020204" pitchFamily="34" charset="0"/>
              </a:rPr>
              <a:t>PORTALE OGÓLNE</a:t>
            </a:r>
            <a:endParaRPr lang="pl-PL" sz="2800" dirty="0">
              <a:solidFill>
                <a:srgbClr val="002060"/>
              </a:solidFill>
            </a:endParaRPr>
          </a:p>
        </p:txBody>
      </p:sp>
      <p:sp>
        <p:nvSpPr>
          <p:cNvPr id="4" name="pole tekstowe 3">
            <a:extLst>
              <a:ext uri="{FF2B5EF4-FFF2-40B4-BE49-F238E27FC236}">
                <a16:creationId xmlns:a16="http://schemas.microsoft.com/office/drawing/2014/main" id="{860268DE-2B90-71BD-B13B-A358002ADB17}"/>
              </a:ext>
            </a:extLst>
          </p:cNvPr>
          <p:cNvSpPr txBox="1"/>
          <p:nvPr/>
        </p:nvSpPr>
        <p:spPr>
          <a:xfrm>
            <a:off x="853579" y="838048"/>
            <a:ext cx="114677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effectLst/>
                <a:latin typeface="Arial" panose="020B0604020202020204" pitchFamily="34" charset="0"/>
              </a:rPr>
              <a:t>Na ogół posiadają one oferty innych serwisów rekrutacyjnych (są partnerem konkretnego serwisu)</a:t>
            </a:r>
            <a:endParaRPr lang="pl-PL" dirty="0"/>
          </a:p>
        </p:txBody>
      </p:sp>
      <p:sp>
        <p:nvSpPr>
          <p:cNvPr id="6" name="pole tekstowe 5">
            <a:extLst>
              <a:ext uri="{FF2B5EF4-FFF2-40B4-BE49-F238E27FC236}">
                <a16:creationId xmlns:a16="http://schemas.microsoft.com/office/drawing/2014/main" id="{B33EB9D0-503C-E950-A38C-5577E696F7E9}"/>
              </a:ext>
            </a:extLst>
          </p:cNvPr>
          <p:cNvSpPr txBox="1"/>
          <p:nvPr/>
        </p:nvSpPr>
        <p:spPr>
          <a:xfrm>
            <a:off x="853579" y="1347211"/>
            <a:ext cx="10309787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dirty="0">
                <a:effectLst/>
                <a:latin typeface="Arial" panose="020B0604020202020204" pitchFamily="34" charset="0"/>
              </a:rPr>
              <a:t>Zawierają również informacje i porady dla osób poszukujących pracy, spis agencji doradztwa personalnego oraz bazy CV, gdzie można zostawić swój życiorys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990959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2">
            <a:extLst>
              <a:ext uri="{FF2B5EF4-FFF2-40B4-BE49-F238E27FC236}">
                <a16:creationId xmlns:a16="http://schemas.microsoft.com/office/drawing/2014/main" id="{C1211120-EB35-4042-A3B0-3AD8835F4C2F}"/>
              </a:ext>
            </a:extLst>
          </p:cNvPr>
          <p:cNvSpPr txBox="1"/>
          <p:nvPr/>
        </p:nvSpPr>
        <p:spPr>
          <a:xfrm>
            <a:off x="1046526" y="288500"/>
            <a:ext cx="1059984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verdana" panose="020B0604030504040204" pitchFamily="34" charset="0"/>
              </a:rPr>
              <a:t>Jobs.pl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t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o najstarszy polski serwis z ogłoszeniami o pracę i bogate źródło wiedzy. Aktualnie znajdziesz tu ponad 40.000 ofert pracy oraz setki artykułów o tematyce poradnikowej, dotyczącej prawa pracy i aktualności z rynku pracy. Osobne zakładki - Praca za granicą oraz Praktyki i staże, to sprofilowana baza ogłoszeń dla użytkowników serwisu. </a:t>
            </a:r>
            <a:endParaRPr lang="pl-P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112FAE32-9312-4573-AE6A-958A4E775971}"/>
              </a:ext>
            </a:extLst>
          </p:cNvPr>
          <p:cNvSpPr txBox="1"/>
          <p:nvPr/>
        </p:nvSpPr>
        <p:spPr>
          <a:xfrm>
            <a:off x="1046526" y="1265229"/>
            <a:ext cx="1059984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pl-P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pl-P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1E880203-C71D-4E4F-A8D1-705E12E9C401}"/>
              </a:ext>
            </a:extLst>
          </p:cNvPr>
          <p:cNvSpPr txBox="1"/>
          <p:nvPr/>
        </p:nvSpPr>
        <p:spPr>
          <a:xfrm>
            <a:off x="1046526" y="1665350"/>
            <a:ext cx="10622559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gazetapraca.pl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popularny serwis, gdzie znajdziesz oferty pracy, profile pracodawców, a także mnóstwo artykułów tematycznych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pole tekstowe 8">
            <a:extLst>
              <a:ext uri="{FF2B5EF4-FFF2-40B4-BE49-F238E27FC236}">
                <a16:creationId xmlns:a16="http://schemas.microsoft.com/office/drawing/2014/main" id="{235503F0-F320-445D-A155-44CC8A689D0E}"/>
              </a:ext>
            </a:extLst>
          </p:cNvPr>
          <p:cNvSpPr txBox="1"/>
          <p:nvPr/>
        </p:nvSpPr>
        <p:spPr>
          <a:xfrm>
            <a:off x="1046526" y="2407264"/>
            <a:ext cx="1062255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aplikuj.pl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typowa wyszukiwarka ofert pracy wraz z profilami pracodawców, a także z kreatorem cv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pole tekstowe 10">
            <a:extLst>
              <a:ext uri="{FF2B5EF4-FFF2-40B4-BE49-F238E27FC236}">
                <a16:creationId xmlns:a16="http://schemas.microsoft.com/office/drawing/2014/main" id="{68DE1D4A-2DA9-4D0A-B1A7-ED2CE7C047CD}"/>
              </a:ext>
            </a:extLst>
          </p:cNvPr>
          <p:cNvSpPr txBox="1"/>
          <p:nvPr/>
        </p:nvSpPr>
        <p:spPr>
          <a:xfrm>
            <a:off x="1023807" y="2897845"/>
            <a:ext cx="11282843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linguajob.pl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bardzo ciekawy serwis dla osób szukających pracy w języku innym niż polski, np. angielskim, niemieckim, rosyjskim, ponadto mnóstwo artykułów z działu poradnictwa zawodowego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pole tekstowe 12">
            <a:extLst>
              <a:ext uri="{FF2B5EF4-FFF2-40B4-BE49-F238E27FC236}">
                <a16:creationId xmlns:a16="http://schemas.microsoft.com/office/drawing/2014/main" id="{949AC5B6-1CEC-4A7E-82F7-495BD345EE50}"/>
              </a:ext>
            </a:extLst>
          </p:cNvPr>
          <p:cNvSpPr txBox="1"/>
          <p:nvPr/>
        </p:nvSpPr>
        <p:spPr>
          <a:xfrm>
            <a:off x="1046526" y="3631881"/>
            <a:ext cx="1014438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szukampracy.pl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standardowa wyszukiwarka ofert pracy z możliwością kategoryzacji oraz profilami pracodawców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pole tekstowe 14">
            <a:extLst>
              <a:ext uri="{FF2B5EF4-FFF2-40B4-BE49-F238E27FC236}">
                <a16:creationId xmlns:a16="http://schemas.microsoft.com/office/drawing/2014/main" id="{55F81B1D-24B2-47E1-B4FE-9A86C0469C04}"/>
              </a:ext>
            </a:extLst>
          </p:cNvPr>
          <p:cNvSpPr txBox="1"/>
          <p:nvPr/>
        </p:nvSpPr>
        <p:spPr>
          <a:xfrm>
            <a:off x="1046526" y="4373795"/>
            <a:ext cx="1094134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pracatobie.pl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wyszukiwarka ofert z szeroką kategoryzacją, przykładowo pod względem lokalizacji, branży wraz z generatorem cv i listu motywacyjnego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700427E2-F288-4D4D-A77A-185C63E93A8A}"/>
              </a:ext>
            </a:extLst>
          </p:cNvPr>
          <p:cNvSpPr txBox="1"/>
          <p:nvPr/>
        </p:nvSpPr>
        <p:spPr>
          <a:xfrm>
            <a:off x="1023807" y="5101977"/>
            <a:ext cx="1045478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ogido.pl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oferty pracy, blog z tematycznymi artykułami, profile pracodawców, także kreator cv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65228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F40F54-E97E-4C13-9C0B-13B3EBD9AC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 szukać pracy za granicą?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92F1CD-2F23-479F-836A-F034C1B004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0" y="2015732"/>
            <a:ext cx="8162204" cy="345389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pl-PL" sz="2400" dirty="0">
                <a:latin typeface="Arial" panose="020B0604020202020204" pitchFamily="34" charset="0"/>
                <a:cs typeface="Arial" panose="020B0604020202020204" pitchFamily="34" charset="0"/>
              </a:rPr>
              <a:t>Wiele ofert pracy za granicą znajdziesz na popularnych portalach pracy wymienionych wyżej. Jeśli potrzebujesz ich więcej, zajrzyj na </a:t>
            </a:r>
            <a:r>
              <a:rPr lang="pl-PL" sz="2400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Poloniusz</a:t>
            </a:r>
            <a:r>
              <a:rPr lang="pl-PL" sz="28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86937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A470BA0-83EB-424B-AF13-D1AA681BC2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800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OGÓLNE SERWISY OGŁOSZENIOWE</a:t>
            </a: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A6298DF0-FECB-4FD7-9CFE-AF16E9743325}"/>
              </a:ext>
            </a:extLst>
          </p:cNvPr>
          <p:cNvSpPr/>
          <p:nvPr/>
        </p:nvSpPr>
        <p:spPr>
          <a:xfrm>
            <a:off x="1333766" y="2334739"/>
            <a:ext cx="9721088" cy="18632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375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Olx.pl </a:t>
            </a:r>
            <a:r>
              <a:rPr lang="pl-PL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-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jeden z najbardziej popularnych serwisów z przeróżnymi ogłoszeniami, </a:t>
            </a:r>
          </a:p>
          <a:p>
            <a:pPr lvl="0">
              <a:lnSpc>
                <a:spcPct val="115000"/>
              </a:lnSpc>
              <a:spcAft>
                <a:spcPts val="375"/>
              </a:spcAft>
              <a:buSzPts val="1000"/>
              <a:tabLst>
                <a:tab pos="457200" algn="l"/>
              </a:tabLst>
            </a:pP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   w tym także dla osób szukających pracę</a:t>
            </a:r>
            <a:endParaRPr lang="pl-PL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375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Gratka.pl</a:t>
            </a:r>
            <a:endParaRPr lang="pl-PL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375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Tarnowiak.pl</a:t>
            </a:r>
            <a:endParaRPr lang="pl-PL" b="1" dirty="0">
              <a:solidFill>
                <a:srgbClr val="00206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375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pl-PL" b="1" dirty="0">
                <a:solidFill>
                  <a:srgbClr val="00206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Ogłoszenia.tarnow.pl</a:t>
            </a:r>
            <a:endParaRPr lang="pl-PL" b="1" dirty="0">
              <a:solidFill>
                <a:srgbClr val="00206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12869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2072CE7-2C37-4600-8566-B2BBDACAC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sz="24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Agregatory ofert pracy, czyli serwisy skupiające oferty z różnych portali</a:t>
            </a:r>
            <a:b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l-PL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rostokąt 2">
            <a:extLst>
              <a:ext uri="{FF2B5EF4-FFF2-40B4-BE49-F238E27FC236}">
                <a16:creationId xmlns:a16="http://schemas.microsoft.com/office/drawing/2014/main" id="{E4CF722D-7D6A-439E-8002-D1845BF94441}"/>
              </a:ext>
            </a:extLst>
          </p:cNvPr>
          <p:cNvSpPr/>
          <p:nvPr/>
        </p:nvSpPr>
        <p:spPr>
          <a:xfrm>
            <a:off x="1451579" y="4276553"/>
            <a:ext cx="10536289" cy="1762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>
              <a:lnSpc>
                <a:spcPct val="115000"/>
              </a:lnSpc>
              <a:spcAft>
                <a:spcPts val="375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endParaRPr lang="pl-PL" sz="1800" b="1" dirty="0">
              <a:solidFill>
                <a:srgbClr val="00206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375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careerjet.pl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kopalnia ofert pracy z Polski i z zagranicy</a:t>
            </a:r>
            <a:endParaRPr lang="pl-PL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lvl="0" indent="-285750">
              <a:lnSpc>
                <a:spcPct val="115000"/>
              </a:lnSpc>
              <a:spcAft>
                <a:spcPts val="375"/>
              </a:spcAft>
              <a:buSzPts val="1000"/>
              <a:buFont typeface="Wingdings" panose="05000000000000000000" pitchFamily="2" charset="2"/>
              <a:buChar char="ü"/>
              <a:tabLst>
                <a:tab pos="457200" algn="l"/>
              </a:tabLst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adzuna.pl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wyszukiwarka skupiająca oferty pracy z takich portali jak jobs.pl, gratka.pl, Go Work.pl, praca.pl, </a:t>
            </a:r>
            <a:r>
              <a:rPr lang="pl-PL" dirty="0" err="1">
                <a:latin typeface="Arial" panose="020B0604020202020204" pitchFamily="34" charset="0"/>
                <a:cs typeface="Arial" panose="020B0604020202020204" pitchFamily="34" charset="0"/>
              </a:rPr>
              <a:t>infopraca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. Na tę chwilę znajdziesz tutaj ponad 187 tysięcy ofert, a także blog z praktycznymi poradami dotyczącymi poszukiwania pracy.</a:t>
            </a:r>
            <a:endParaRPr lang="pl-PL" b="1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5" name="pole tekstowe 4">
            <a:extLst>
              <a:ext uri="{FF2B5EF4-FFF2-40B4-BE49-F238E27FC236}">
                <a16:creationId xmlns:a16="http://schemas.microsoft.com/office/drawing/2014/main" id="{44670226-9F48-4125-B3D8-D0131BFA6E39}"/>
              </a:ext>
            </a:extLst>
          </p:cNvPr>
          <p:cNvSpPr txBox="1"/>
          <p:nvPr/>
        </p:nvSpPr>
        <p:spPr>
          <a:xfrm>
            <a:off x="1451579" y="3436930"/>
            <a:ext cx="10225896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gowork.pl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niesamowita baza ofert pracy w Polsce i za granicą (szczególnie Niemcy), profile pracodawców, szeroka kategoryzacja </a:t>
            </a:r>
            <a:r>
              <a:rPr lang="pl-PL" sz="180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wyszukiwań</a:t>
            </a:r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pole tekstowe 6">
            <a:extLst>
              <a:ext uri="{FF2B5EF4-FFF2-40B4-BE49-F238E27FC236}">
                <a16:creationId xmlns:a16="http://schemas.microsoft.com/office/drawing/2014/main" id="{74396BAC-AAD3-4B96-8624-040E834FF34A}"/>
              </a:ext>
            </a:extLst>
          </p:cNvPr>
          <p:cNvSpPr txBox="1"/>
          <p:nvPr/>
        </p:nvSpPr>
        <p:spPr>
          <a:xfrm>
            <a:off x="1451580" y="4020504"/>
            <a:ext cx="1043562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sz="1800" b="1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praca.money.pl</a:t>
            </a:r>
            <a:r>
              <a:rPr lang="pl-PL" sz="1800" dirty="0">
                <a:solidFill>
                  <a:srgbClr val="00206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1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bardzo szeroka baza ofert pracy z Polski, z zagranicy, a także z zaznaczeniem wyszukiwania w określonym Urzędzie Pracy.</a:t>
            </a:r>
          </a:p>
          <a:p>
            <a:endParaRPr lang="pl-PL" sz="1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AA5AFE27-64C5-4D47-88F5-525CB70173B1}"/>
              </a:ext>
            </a:extLst>
          </p:cNvPr>
          <p:cNvSpPr txBox="1"/>
          <p:nvPr/>
        </p:nvSpPr>
        <p:spPr>
          <a:xfrm>
            <a:off x="1451580" y="1930029"/>
            <a:ext cx="10351730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pl-PL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Indeed</a:t>
            </a:r>
            <a:r>
              <a:rPr lang="pl-PL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- w pełni darmowa, największa na świecie wyszukiwarka ofert pracy z przyjazną dla użytkownika aplikacją mobilną. Skupia w sobie wyniki wyszukiwania z większości portali pracy w Polsce, jak i zakładek kariery różnych pracodawców. Znajdziesz tam ponad 200 tysięcy aktualnych ofert pracy w kraju i za granicą. Plusami są brak reklam i zaawansowane filtrowanie przeszukiwanych ofert pracy.</a:t>
            </a:r>
          </a:p>
          <a:p>
            <a:r>
              <a:rPr lang="pl-PL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95165407"/>
      </p:ext>
    </p:extLst>
  </p:cSld>
  <p:clrMapOvr>
    <a:masterClrMapping/>
  </p:clrMapOvr>
</p:sld>
</file>

<file path=ppt/theme/theme1.xml><?xml version="1.0" encoding="utf-8"?>
<a:theme xmlns:a="http://schemas.openxmlformats.org/drawingml/2006/main" name="Podstawa">
  <a:themeElements>
    <a:clrScheme name="Średni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Podstawa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Podstawa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TM03457444[[fn=Podstawa]]</Template>
  <TotalTime>1251</TotalTime>
  <Words>1212</Words>
  <Application>Microsoft Office PowerPoint</Application>
  <PresentationFormat>Panoramiczny</PresentationFormat>
  <Paragraphs>75</Paragraphs>
  <Slides>14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14</vt:i4>
      </vt:variant>
    </vt:vector>
  </HeadingPairs>
  <TitlesOfParts>
    <vt:vector size="22" baseType="lpstr">
      <vt:lpstr>Arial</vt:lpstr>
      <vt:lpstr>Calibri</vt:lpstr>
      <vt:lpstr>Corbel</vt:lpstr>
      <vt:lpstr>verdana</vt:lpstr>
      <vt:lpstr>verdana</vt:lpstr>
      <vt:lpstr>Wingdings</vt:lpstr>
      <vt:lpstr>Podstawa</vt:lpstr>
      <vt:lpstr>Dokument programu Microsoft Word</vt:lpstr>
      <vt:lpstr>Internet źródłem informacji  o ofertach pracy</vt:lpstr>
      <vt:lpstr>Prezentacja programu PowerPoint</vt:lpstr>
      <vt:lpstr>Prezentacja programu PowerPoint</vt:lpstr>
      <vt:lpstr>GDZIE SZUKAĆ OFERT PRACY?</vt:lpstr>
      <vt:lpstr>Prezentacja programu PowerPoint</vt:lpstr>
      <vt:lpstr>Prezentacja programu PowerPoint</vt:lpstr>
      <vt:lpstr>Jak szukać pracy za granicą?</vt:lpstr>
      <vt:lpstr>OGÓLNE SERWISY OGŁOSZENIOWE</vt:lpstr>
      <vt:lpstr>Agregatory ofert pracy, czyli serwisy skupiające oferty z różnych portali </vt:lpstr>
      <vt:lpstr>ZAWODOWE  SERWISY  SPOŁECZNOŚCIOWE </vt:lpstr>
      <vt:lpstr>STRONY FIRM DORADCZYCH</vt:lpstr>
      <vt:lpstr>Prezentacja programu PowerPoint</vt:lpstr>
      <vt:lpstr>Potrzebujesz pomocy – skontaktuj się z doradcą zawodowym</vt:lpstr>
      <vt:lpstr>PIERWSZE KROKI W INTERNECIE – INTERNETOWE KONTO POCZTOWE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Zacznij Szukać pracy przez internet</dc:title>
  <dc:creator>MARTA PRZYBYLEK</dc:creator>
  <cp:lastModifiedBy>MARTA PRZYBYLEK</cp:lastModifiedBy>
  <cp:revision>129</cp:revision>
  <dcterms:created xsi:type="dcterms:W3CDTF">2020-05-25T07:17:48Z</dcterms:created>
  <dcterms:modified xsi:type="dcterms:W3CDTF">2023-06-06T12:16:48Z</dcterms:modified>
</cp:coreProperties>
</file>